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8"/>
  </p:notesMasterIdLst>
  <p:sldIdLst>
    <p:sldId id="256" r:id="rId2"/>
    <p:sldId id="261" r:id="rId3"/>
    <p:sldId id="259" r:id="rId4"/>
    <p:sldId id="319" r:id="rId5"/>
    <p:sldId id="304" r:id="rId6"/>
    <p:sldId id="347" r:id="rId7"/>
    <p:sldId id="313" r:id="rId8"/>
    <p:sldId id="358" r:id="rId9"/>
    <p:sldId id="316" r:id="rId10"/>
    <p:sldId id="352" r:id="rId11"/>
    <p:sldId id="311" r:id="rId12"/>
    <p:sldId id="317" r:id="rId13"/>
    <p:sldId id="314" r:id="rId14"/>
    <p:sldId id="315" r:id="rId15"/>
    <p:sldId id="318" r:id="rId16"/>
    <p:sldId id="320" r:id="rId17"/>
    <p:sldId id="359" r:id="rId18"/>
    <p:sldId id="321" r:id="rId19"/>
    <p:sldId id="360" r:id="rId20"/>
    <p:sldId id="323" r:id="rId21"/>
    <p:sldId id="378" r:id="rId22"/>
    <p:sldId id="379" r:id="rId23"/>
    <p:sldId id="380" r:id="rId24"/>
    <p:sldId id="381" r:id="rId25"/>
    <p:sldId id="382" r:id="rId26"/>
    <p:sldId id="324" r:id="rId27"/>
    <p:sldId id="325" r:id="rId28"/>
    <p:sldId id="333" r:id="rId29"/>
    <p:sldId id="332" r:id="rId30"/>
    <p:sldId id="343" r:id="rId31"/>
    <p:sldId id="330" r:id="rId32"/>
    <p:sldId id="334" r:id="rId33"/>
    <p:sldId id="335" r:id="rId34"/>
    <p:sldId id="342" r:id="rId35"/>
    <p:sldId id="341" r:id="rId36"/>
    <p:sldId id="338" r:id="rId37"/>
    <p:sldId id="340" r:id="rId38"/>
    <p:sldId id="350" r:id="rId39"/>
    <p:sldId id="336" r:id="rId40"/>
    <p:sldId id="363" r:id="rId41"/>
    <p:sldId id="337" r:id="rId42"/>
    <p:sldId id="344" r:id="rId43"/>
    <p:sldId id="345" r:id="rId44"/>
    <p:sldId id="349" r:id="rId45"/>
    <p:sldId id="331" r:id="rId46"/>
    <p:sldId id="36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02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F5A1-2A23-4632-A822-CA85604FD6D0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0ABEA-46B9-4CCE-989A-1257A48FA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5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Denk aan</a:t>
            </a:r>
            <a:r>
              <a:rPr lang="nl-NL" baseline="0" dirty="0"/>
              <a:t> legrichting overlappen </a:t>
            </a:r>
            <a:r>
              <a:rPr lang="nl-NL" baseline="0" dirty="0" err="1"/>
              <a:t>irt</a:t>
            </a:r>
            <a:r>
              <a:rPr lang="nl-NL" baseline="0" dirty="0"/>
              <a:t> blaasrichting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ABEA-46B9-4CCE-989A-1257A48FABA0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5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AC8F-F203-4CC0-BD66-092D93A98FA8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5A26-1994-42E7-B52A-A1EBB0C6E9EF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C35D-2008-4FCD-96AF-C5F8C581561E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9114-5898-4795-9967-A9E9AFD8A605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D8E7-E142-4E7F-B096-2CC3B971044C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246B-5153-4534-9400-729D305754EB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CD7F-1EC7-4169-AE33-D8FBD5D9E08A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BF31-7344-4F3F-9FD9-8CC0EF959E55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045-8D34-40E1-82A5-2C2DBB6C7E71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6CDF-8080-4342-A7AA-669837F52E0C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AB13-969B-47DD-99D3-CB162C540F28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D626-E99E-4553-99D1-E97D89A183C6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73D6-2991-4DE7-8C7B-F25DBE2ED527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5242-9C5B-4B23-9B2C-2E8F9489DBB1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9723-CD6B-4317-ACD3-6B11B30667B8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BDCD-1C7D-46E1-929B-8EFF70F711DE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B156-F95A-4806-B69C-21611D5382D1}" type="datetime1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RrQwVbtj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oendak.info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www.optigro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phadrain.nl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zinco.nl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roenkeur.nl/wp-content/uploads/2016/01/DG-Examendocument-SGK-versie-2011-01-01-VASTGESTELD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C4PXkoDfKU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3227685"/>
            <a:ext cx="7766936" cy="1590145"/>
          </a:xfrm>
        </p:spPr>
        <p:txBody>
          <a:bodyPr>
            <a:normAutofit/>
          </a:bodyPr>
          <a:lstStyle/>
          <a:p>
            <a:pPr algn="ctr"/>
            <a:r>
              <a:rPr lang="nl-NL" sz="4400" dirty="0">
                <a:solidFill>
                  <a:schemeClr val="tx1"/>
                </a:solidFill>
              </a:rPr>
              <a:t>Keuzedeel </a:t>
            </a:r>
            <a:r>
              <a:rPr lang="nl-NL" sz="4400" dirty="0">
                <a:solidFill>
                  <a:schemeClr val="tx1"/>
                </a:solidFill>
                <a:hlinkClick r:id="rId2"/>
              </a:rPr>
              <a:t>Dak- en gevelgroen </a:t>
            </a:r>
            <a:r>
              <a:rPr lang="nl-NL" sz="4400" dirty="0">
                <a:solidFill>
                  <a:schemeClr val="tx1"/>
                </a:solidFill>
              </a:rPr>
              <a:t>voor niveau 3 en 4</a:t>
            </a:r>
          </a:p>
        </p:txBody>
      </p:sp>
    </p:spTree>
    <p:extLst>
      <p:ext uri="{BB962C8B-B14F-4D97-AF65-F5344CB8AC3E}">
        <p14:creationId xmlns:p14="http://schemas.microsoft.com/office/powerpoint/2010/main" val="275499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verschillende kleuren en soorten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>
                <a:solidFill>
                  <a:schemeClr val="accent2"/>
                </a:solidFill>
              </a:rPr>
              <a:t>Groendak</a:t>
            </a:r>
            <a:r>
              <a:rPr lang="nl-NL" sz="2800" dirty="0">
                <a:solidFill>
                  <a:schemeClr val="accent2"/>
                </a:solidFill>
              </a:rPr>
              <a:t>: </a:t>
            </a:r>
            <a:r>
              <a:rPr lang="nl-NL" sz="2800" dirty="0" err="1">
                <a:solidFill>
                  <a:schemeClr val="accent2"/>
                </a:solidFill>
              </a:rPr>
              <a:t>natuurdak</a:t>
            </a:r>
            <a:endParaRPr lang="nl-NL" sz="2800" dirty="0">
              <a:solidFill>
                <a:schemeClr val="accent2"/>
              </a:solidFill>
            </a:endParaRPr>
          </a:p>
          <a:p>
            <a:r>
              <a:rPr lang="nl-NL" sz="2800" dirty="0" err="1">
                <a:solidFill>
                  <a:srgbClr val="FFC000"/>
                </a:solidFill>
              </a:rPr>
              <a:t>Energiedak</a:t>
            </a:r>
            <a:endParaRPr lang="nl-NL" sz="2800" dirty="0">
              <a:solidFill>
                <a:srgbClr val="FFC000"/>
              </a:solidFill>
            </a:endParaRPr>
          </a:p>
          <a:p>
            <a:r>
              <a:rPr lang="nl-NL" sz="2800" dirty="0" err="1">
                <a:solidFill>
                  <a:srgbClr val="FF0000"/>
                </a:solidFill>
              </a:rPr>
              <a:t>Dakakker</a:t>
            </a:r>
            <a:r>
              <a:rPr lang="nl-NL" sz="2800" dirty="0">
                <a:solidFill>
                  <a:srgbClr val="FF0000"/>
                </a:solidFill>
              </a:rPr>
              <a:t>, zwemmen, sport, verblijven: gebruiksdaken</a:t>
            </a:r>
          </a:p>
          <a:p>
            <a:r>
              <a:rPr lang="nl-NL" sz="2800" dirty="0" err="1">
                <a:solidFill>
                  <a:srgbClr val="00B0F0"/>
                </a:solidFill>
              </a:rPr>
              <a:t>Polderdak</a:t>
            </a:r>
            <a:r>
              <a:rPr lang="nl-NL" sz="2800" dirty="0">
                <a:solidFill>
                  <a:srgbClr val="00B0F0"/>
                </a:solidFill>
              </a:rPr>
              <a:t> of </a:t>
            </a:r>
            <a:r>
              <a:rPr lang="nl-NL" sz="2800" dirty="0" err="1">
                <a:solidFill>
                  <a:srgbClr val="00B0F0"/>
                </a:solidFill>
              </a:rPr>
              <a:t>retentiedak</a:t>
            </a:r>
            <a:endParaRPr lang="nl-NL" sz="2800" dirty="0">
              <a:solidFill>
                <a:srgbClr val="00B0F0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Cool roof/</a:t>
            </a:r>
            <a:r>
              <a:rPr lang="nl-NL" sz="2800" dirty="0" err="1">
                <a:solidFill>
                  <a:schemeClr val="tx1"/>
                </a:solidFill>
              </a:rPr>
              <a:t>reflectiedak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dirty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voordelen van groene daken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 ecologisch vlak:</a:t>
            </a:r>
          </a:p>
          <a:p>
            <a:r>
              <a:rPr lang="nl-NL" dirty="0"/>
              <a:t>Vasthouden en vertraagd afvoeren hemelwater (ontzien van het rioleringsstelsel)</a:t>
            </a:r>
          </a:p>
          <a:p>
            <a:r>
              <a:rPr lang="nl-NL" dirty="0"/>
              <a:t>Afvangen van fijnstof uit de lucht</a:t>
            </a:r>
          </a:p>
          <a:p>
            <a:r>
              <a:rPr lang="nl-NL" dirty="0"/>
              <a:t>Compensatie CO</a:t>
            </a:r>
            <a:r>
              <a:rPr lang="nl-NL" baseline="-25000" dirty="0"/>
              <a:t>2</a:t>
            </a:r>
            <a:r>
              <a:rPr lang="nl-NL" dirty="0"/>
              <a:t>-uitstoot</a:t>
            </a:r>
          </a:p>
          <a:p>
            <a:r>
              <a:rPr lang="nl-NL" dirty="0"/>
              <a:t>Vergroting biodiversiteit</a:t>
            </a:r>
          </a:p>
          <a:p>
            <a:r>
              <a:rPr lang="nl-NL" dirty="0"/>
              <a:t>Verminderen geluidsoverlast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5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8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voordelen van groene daken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Op esthetisch vlak:</a:t>
            </a:r>
          </a:p>
          <a:p>
            <a:r>
              <a:rPr lang="nl-NL" dirty="0"/>
              <a:t>Mogelijkheid voor integraal ontwerp</a:t>
            </a:r>
          </a:p>
          <a:p>
            <a:r>
              <a:rPr lang="nl-NL" dirty="0"/>
              <a:t>Groene beleving van de omgeving</a:t>
            </a:r>
          </a:p>
          <a:p>
            <a:r>
              <a:rPr lang="nl-NL" dirty="0"/>
              <a:t>Groene uitstraling</a:t>
            </a:r>
          </a:p>
          <a:p>
            <a:r>
              <a:rPr lang="nl-NL" dirty="0"/>
              <a:t>Camouflage van b.v. parkeerplaatsen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 economisch vlak:</a:t>
            </a:r>
          </a:p>
          <a:p>
            <a:r>
              <a:rPr lang="nl-NL" dirty="0"/>
              <a:t>Meervoudig ruimtegebruik</a:t>
            </a:r>
          </a:p>
          <a:p>
            <a:r>
              <a:rPr lang="nl-NL" dirty="0"/>
              <a:t>Minder airco en verwarmingskosten</a:t>
            </a:r>
          </a:p>
          <a:p>
            <a:r>
              <a:rPr lang="nl-NL" dirty="0"/>
              <a:t>Verlengen van de levensduur van het dak</a:t>
            </a:r>
          </a:p>
          <a:p>
            <a:r>
              <a:rPr lang="nl-NL" dirty="0"/>
              <a:t>(Huur)waardevermeerdering van het pand</a:t>
            </a:r>
          </a:p>
          <a:p>
            <a:r>
              <a:rPr lang="nl-NL" dirty="0"/>
              <a:t>Mogelijkheid om subsidie te verkrijgen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9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Er zijn ook een paar aandachtspunten te noemen: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Er is meer budget voor nodig bij aanleg (LCA)</a:t>
            </a:r>
          </a:p>
          <a:p>
            <a:r>
              <a:rPr lang="nl-NL" dirty="0"/>
              <a:t>Er is meer risico in het bouwproces</a:t>
            </a:r>
          </a:p>
          <a:p>
            <a:r>
              <a:rPr lang="nl-NL" dirty="0"/>
              <a:t>De constructie/</a:t>
            </a:r>
            <a:r>
              <a:rPr lang="nl-NL" dirty="0" err="1"/>
              <a:t>daklast</a:t>
            </a:r>
            <a:r>
              <a:rPr lang="nl-NL" dirty="0"/>
              <a:t> moet erop berekend zijn</a:t>
            </a:r>
          </a:p>
          <a:p>
            <a:r>
              <a:rPr lang="nl-NL" dirty="0"/>
              <a:t>Er moet een wortelwerende dakbedekking aangelegd worden</a:t>
            </a:r>
          </a:p>
          <a:p>
            <a:r>
              <a:rPr lang="nl-NL" dirty="0"/>
              <a:t>Er zijn hogere eisen aan de bereikbaarheid (onderhoud)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9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Basiseisen </a:t>
            </a:r>
            <a:r>
              <a:rPr lang="nl-NL" dirty="0" err="1"/>
              <a:t>dakbegroeiingssysteem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745" y="1701137"/>
            <a:ext cx="2095500" cy="2571750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462" y="2987012"/>
            <a:ext cx="1524000" cy="2286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551" y="1553598"/>
            <a:ext cx="1143000" cy="17145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01" y="4212096"/>
            <a:ext cx="1619250" cy="1524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946" y="1322761"/>
            <a:ext cx="2075234" cy="207523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768" y="3750814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3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Basislagen </a:t>
            </a:r>
            <a:r>
              <a:rPr lang="nl-NL" dirty="0" err="1"/>
              <a:t>dakbegroeiingssysteem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16" name="Tijdelijke aanduiding voor inhoud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((Wortelwerende) dakbedekking)</a:t>
            </a:r>
          </a:p>
          <a:p>
            <a:r>
              <a:rPr lang="nl-NL" dirty="0"/>
              <a:t>(Isolatie)</a:t>
            </a:r>
          </a:p>
          <a:p>
            <a:r>
              <a:rPr lang="nl-NL" dirty="0"/>
              <a:t>Beschermlaag</a:t>
            </a:r>
          </a:p>
          <a:p>
            <a:r>
              <a:rPr lang="nl-NL" dirty="0"/>
              <a:t>(Scheidingslaag)</a:t>
            </a:r>
          </a:p>
          <a:p>
            <a:r>
              <a:rPr lang="nl-NL" dirty="0"/>
              <a:t>(</a:t>
            </a:r>
            <a:r>
              <a:rPr lang="nl-NL" dirty="0" err="1"/>
              <a:t>Glijlaag</a:t>
            </a:r>
            <a:r>
              <a:rPr lang="nl-NL" dirty="0"/>
              <a:t>)</a:t>
            </a:r>
          </a:p>
          <a:p>
            <a:r>
              <a:rPr lang="nl-NL" dirty="0"/>
              <a:t>Drainagelaag</a:t>
            </a:r>
          </a:p>
          <a:p>
            <a:r>
              <a:rPr lang="nl-NL" dirty="0" err="1"/>
              <a:t>Filterlaag</a:t>
            </a:r>
            <a:endParaRPr lang="nl-NL" dirty="0"/>
          </a:p>
          <a:p>
            <a:r>
              <a:rPr lang="nl-NL" dirty="0" err="1"/>
              <a:t>Substraatlaag</a:t>
            </a:r>
            <a:endParaRPr lang="nl-NL" dirty="0"/>
          </a:p>
          <a:p>
            <a:r>
              <a:rPr lang="nl-NL" dirty="0"/>
              <a:t>Vegetatielaag/begroeiing/beplanting</a:t>
            </a:r>
          </a:p>
          <a:p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39" y="2318888"/>
            <a:ext cx="6366552" cy="31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9" y="-1"/>
            <a:ext cx="12199649" cy="7013275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Combinatielagen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668" y="3487868"/>
            <a:ext cx="4086470" cy="2736056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1613713"/>
            <a:ext cx="4048568" cy="40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Systeemleveranciers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2050" name="Picture 2" descr="Afbeeldingsresultaat voor optigroe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0" y="2123699"/>
            <a:ext cx="3619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zin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31" y="17588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phadrai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0" y="4475856"/>
            <a:ext cx="35718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oendak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9" y="4552056"/>
            <a:ext cx="27146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0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  <a:r>
              <a:rPr lang="nl-NL" dirty="0" smtClean="0"/>
              <a:t>dag 1 </a:t>
            </a:r>
            <a:r>
              <a:rPr lang="nl-NL" dirty="0" smtClean="0"/>
              <a:t>9.20 </a:t>
            </a:r>
            <a:r>
              <a:rPr lang="nl-NL" dirty="0"/>
              <a:t>– 16.00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677334" y="1762539"/>
            <a:ext cx="8731709" cy="4278823"/>
          </a:xfrm>
        </p:spPr>
        <p:txBody>
          <a:bodyPr>
            <a:normAutofit fontScale="85000" lnSpcReduction="10000"/>
          </a:bodyPr>
          <a:lstStyle/>
          <a:p>
            <a:pPr lvl="5"/>
            <a:r>
              <a:rPr lang="nl-NL" sz="2800" dirty="0"/>
              <a:t>Wie en wat, inleiding, eigenschappen</a:t>
            </a:r>
          </a:p>
          <a:p>
            <a:pPr lvl="5"/>
            <a:r>
              <a:rPr lang="nl-NL" sz="2800" dirty="0"/>
              <a:t>Basis </a:t>
            </a:r>
            <a:r>
              <a:rPr lang="nl-NL" sz="2800" dirty="0" err="1"/>
              <a:t>dakbegroeiingssysteem</a:t>
            </a:r>
            <a:r>
              <a:rPr lang="nl-NL" sz="2800" dirty="0"/>
              <a:t>, opdracht</a:t>
            </a:r>
          </a:p>
          <a:p>
            <a:pPr lvl="5"/>
            <a:r>
              <a:rPr lang="nl-NL" sz="2800" dirty="0"/>
              <a:t>Functielagen </a:t>
            </a:r>
            <a:r>
              <a:rPr lang="nl-NL" sz="2800" dirty="0" err="1"/>
              <a:t>dakbegroeiingssysteem</a:t>
            </a:r>
            <a:r>
              <a:rPr lang="nl-NL" sz="2800" dirty="0"/>
              <a:t>, nabespreken opdracht</a:t>
            </a:r>
          </a:p>
          <a:p>
            <a:pPr lvl="5"/>
            <a:r>
              <a:rPr lang="nl-NL" sz="2800" dirty="0"/>
              <a:t>Lunchpauze 12.05-13.20</a:t>
            </a:r>
          </a:p>
          <a:p>
            <a:pPr lvl="5"/>
            <a:r>
              <a:rPr lang="nl-NL" sz="2800" dirty="0"/>
              <a:t>Bouwproces (partijen, prijsvorming, fasering, logistiek)</a:t>
            </a:r>
          </a:p>
          <a:p>
            <a:pPr lvl="5"/>
            <a:r>
              <a:rPr lang="nl-NL" sz="2800" dirty="0"/>
              <a:t>Materieelgebruik veiligheidsvoorzieningen</a:t>
            </a:r>
          </a:p>
          <a:p>
            <a:pPr lvl="5"/>
            <a:r>
              <a:rPr lang="nl-NL" sz="2800" dirty="0"/>
              <a:t>Veilig hijsen en materieelgebruik verticaal transport</a:t>
            </a:r>
            <a:endParaRPr lang="nl-NL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5"/>
            <a:endParaRPr lang="nl-NL" sz="2800" dirty="0"/>
          </a:p>
          <a:p>
            <a:pPr lvl="5"/>
            <a:endParaRPr lang="nl-NL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5"/>
            <a:endParaRPr lang="nl-NL" sz="2800" dirty="0"/>
          </a:p>
          <a:p>
            <a:pPr lvl="5"/>
            <a:endParaRPr lang="nl-NL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5"/>
            <a:endParaRPr lang="nl-NL" sz="2800" dirty="0"/>
          </a:p>
          <a:p>
            <a:pPr lvl="5"/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7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Intensief(daktuin) en extensief (</a:t>
            </a:r>
            <a:r>
              <a:rPr lang="nl-NL" dirty="0" err="1"/>
              <a:t>dakbegroeiing</a:t>
            </a:r>
            <a:r>
              <a:rPr lang="nl-NL" dirty="0"/>
              <a:t>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Intensief in:</a:t>
            </a:r>
          </a:p>
        </p:txBody>
      </p:sp>
      <p:sp>
        <p:nvSpPr>
          <p:cNvPr id="16" name="Tijdelijke aanduiding voor inhoud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aanleg</a:t>
            </a:r>
          </a:p>
          <a:p>
            <a:r>
              <a:rPr lang="nl-NL" dirty="0"/>
              <a:t>onderhoud</a:t>
            </a:r>
          </a:p>
          <a:p>
            <a:r>
              <a:rPr lang="nl-NL" dirty="0"/>
              <a:t>kosten</a:t>
            </a:r>
          </a:p>
          <a:p>
            <a:r>
              <a:rPr lang="nl-NL" dirty="0"/>
              <a:t>gewicht</a:t>
            </a:r>
          </a:p>
          <a:p>
            <a:r>
              <a:rPr lang="nl-NL" dirty="0"/>
              <a:t>gebruik</a:t>
            </a:r>
          </a:p>
          <a:p>
            <a:r>
              <a:rPr lang="nl-NL" dirty="0"/>
              <a:t>materialen</a:t>
            </a:r>
          </a:p>
          <a:p>
            <a:r>
              <a:rPr lang="nl-NL" dirty="0"/>
              <a:t>opbouw</a:t>
            </a:r>
          </a:p>
          <a:p>
            <a:r>
              <a:rPr lang="nl-NL" dirty="0"/>
              <a:t>beplanting (bomen)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Extensief in: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aanleg</a:t>
            </a:r>
          </a:p>
          <a:p>
            <a:r>
              <a:rPr lang="nl-NL" dirty="0"/>
              <a:t>onderhoud</a:t>
            </a:r>
          </a:p>
          <a:p>
            <a:r>
              <a:rPr lang="nl-NL" dirty="0"/>
              <a:t>kosten</a:t>
            </a:r>
          </a:p>
          <a:p>
            <a:r>
              <a:rPr lang="nl-NL" dirty="0"/>
              <a:t>gewicht</a:t>
            </a:r>
          </a:p>
          <a:p>
            <a:r>
              <a:rPr lang="nl-NL" dirty="0"/>
              <a:t>gebruik</a:t>
            </a:r>
          </a:p>
          <a:p>
            <a:r>
              <a:rPr lang="nl-NL" dirty="0"/>
              <a:t>materialen</a:t>
            </a:r>
          </a:p>
          <a:p>
            <a:r>
              <a:rPr lang="nl-NL" dirty="0"/>
              <a:t>opbouw</a:t>
            </a:r>
          </a:p>
          <a:p>
            <a:r>
              <a:rPr lang="nl-NL" dirty="0"/>
              <a:t>beplanting (</a:t>
            </a:r>
            <a:r>
              <a:rPr lang="nl-NL" dirty="0" err="1"/>
              <a:t>sedum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2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xmlns="" id="{8D668B33-BF71-4F0E-8A3F-CCBCFC80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ED49D467-0B57-4E6E-BDB9-713FE325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38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8A6CB22-6811-48C8-86D2-2FBEF4CBA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" r="15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8F7131B6-16FD-462A-9E91-B6FBB7E9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>
                <a:solidFill>
                  <a:srgbClr val="FFFFFF"/>
                </a:solidFill>
              </a:rPr>
              <a:t>Keuzedeel Dak- en gevelgroen voor niveau 3 en 4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4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566B76A9-D01C-4257-B268-C18578E0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DFA3891-CD08-45CC-8DB9-89CC5D945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77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2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3A62536-C863-46BC-895D-8210A98E9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8165FCC5-D7A7-415F-9086-78CF38F6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>
                <a:solidFill>
                  <a:srgbClr val="FFFFFF"/>
                </a:solidFill>
              </a:rPr>
              <a:t>Keuzedeel Dak- en gevelgroen voor niveau 3 en 4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00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61604A2-1759-4DA5-BDA6-71D011AB5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00CFD36E-B7BD-4705-B76A-95F18024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>
                <a:solidFill>
                  <a:srgbClr val="FFFFFF"/>
                </a:solidFill>
              </a:rPr>
              <a:t>Keuzedeel Dak- en gevelgroen voor niveau 3 en 4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1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4280"/>
            <a:ext cx="10541432" cy="27262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922"/>
            <a:ext cx="3810000" cy="28575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12" y="1092285"/>
            <a:ext cx="5411788" cy="30419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00" y="2056651"/>
            <a:ext cx="3173412" cy="210150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523" y="-91844"/>
            <a:ext cx="3248545" cy="216930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00419" y="2801737"/>
            <a:ext cx="4910420" cy="133254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7068" y="-2500486"/>
            <a:ext cx="5355432" cy="35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6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laagopbouw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Ga in </a:t>
            </a:r>
            <a:r>
              <a:rPr lang="nl-NL" sz="2800"/>
              <a:t>groepjes van 3 aan </a:t>
            </a:r>
            <a:r>
              <a:rPr lang="nl-NL" sz="2800" dirty="0"/>
              <a:t>de slag met de monstermaterialen op de tafel</a:t>
            </a:r>
          </a:p>
          <a:p>
            <a:r>
              <a:rPr lang="nl-NL" sz="2800" dirty="0"/>
              <a:t>Maak een laagopbouw die volgens jullie technisch klopt en past bij een extensieve opbouw</a:t>
            </a:r>
          </a:p>
          <a:p>
            <a:r>
              <a:rPr lang="nl-NL" sz="2800" dirty="0"/>
              <a:t>Materialen zijn van verschillende leveranciers, en benamingen van de functielagen kunnen per leverancier verschillen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9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Functielagen </a:t>
            </a:r>
            <a:r>
              <a:rPr lang="nl-NL" dirty="0" err="1"/>
              <a:t>dakbegroeiingssysteem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beschermlaag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Mechanische bescherming (uitvoering/latere perforatie)</a:t>
            </a:r>
          </a:p>
          <a:p>
            <a:r>
              <a:rPr lang="nl-NL" dirty="0"/>
              <a:t>Water bufferende functie (beperkt)</a:t>
            </a:r>
          </a:p>
          <a:p>
            <a:r>
              <a:rPr lang="nl-NL" dirty="0"/>
              <a:t>Minimaal 300gr/m2</a:t>
            </a:r>
          </a:p>
          <a:p>
            <a:r>
              <a:rPr lang="nl-NL" dirty="0"/>
              <a:t>Overlap 200 mm</a:t>
            </a:r>
          </a:p>
          <a:p>
            <a:r>
              <a:rPr lang="nl-NL" dirty="0"/>
              <a:t>Opzetten tegen dakrand/opstand</a:t>
            </a:r>
          </a:p>
          <a:p>
            <a:r>
              <a:rPr lang="nl-NL" dirty="0"/>
              <a:t>Soms neemt drainagelaag </a:t>
            </a:r>
          </a:p>
          <a:p>
            <a:pPr marL="0" indent="0">
              <a:buNone/>
            </a:pPr>
            <a:r>
              <a:rPr lang="nl-NL" dirty="0"/>
              <a:t>(indien van kunststof) deze functie over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15319"/>
            <a:ext cx="3695084" cy="27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41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Functielagen </a:t>
            </a:r>
            <a:r>
              <a:rPr lang="nl-NL" dirty="0" err="1"/>
              <a:t>dakbegroeiingssysteem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drainagelaag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2 soorten:</a:t>
            </a:r>
          </a:p>
          <a:p>
            <a:r>
              <a:rPr lang="nl-NL" dirty="0"/>
              <a:t>Natuurlijk (lava, kleikorrels)</a:t>
            </a:r>
          </a:p>
          <a:p>
            <a:r>
              <a:rPr lang="nl-NL" dirty="0"/>
              <a:t>Kunststof (platen of matten),</a:t>
            </a:r>
          </a:p>
          <a:p>
            <a:pPr marL="0" indent="0">
              <a:buNone/>
            </a:pPr>
            <a:r>
              <a:rPr lang="nl-NL" dirty="0"/>
              <a:t>zijn lichter en meer </a:t>
            </a:r>
            <a:r>
              <a:rPr lang="nl-NL" dirty="0" err="1"/>
              <a:t>waterbufferend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Functies:</a:t>
            </a:r>
          </a:p>
          <a:p>
            <a:r>
              <a:rPr lang="nl-NL" dirty="0"/>
              <a:t>Afwatering</a:t>
            </a:r>
          </a:p>
          <a:p>
            <a:r>
              <a:rPr lang="nl-NL" dirty="0"/>
              <a:t>Bewatering</a:t>
            </a:r>
          </a:p>
          <a:p>
            <a:r>
              <a:rPr lang="nl-NL" dirty="0"/>
              <a:t>Extra doorwortelbare ruimte</a:t>
            </a:r>
          </a:p>
          <a:p>
            <a:r>
              <a:rPr lang="nl-NL" dirty="0"/>
              <a:t>Materiaal om op te hogen/uit te vlakken (natuurlijk)</a:t>
            </a:r>
          </a:p>
          <a:p>
            <a:r>
              <a:rPr lang="nl-NL" dirty="0"/>
              <a:t>Bescherming (kunststof)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46" y="2990850"/>
            <a:ext cx="2530302" cy="253030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49" y="1658302"/>
            <a:ext cx="2771775" cy="17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4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en wat?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Functie, locatie, werkzaamheden</a:t>
            </a:r>
          </a:p>
          <a:p>
            <a:r>
              <a:rPr lang="nl-NL" sz="2800" dirty="0"/>
              <a:t>Wat is je ervaring met het dak- en gevelgroen (D&amp;G)?</a:t>
            </a:r>
          </a:p>
          <a:p>
            <a:r>
              <a:rPr lang="nl-NL" sz="2800" dirty="0"/>
              <a:t>Wat verwacht je van dit keuzedeel?</a:t>
            </a:r>
          </a:p>
          <a:p>
            <a:r>
              <a:rPr lang="nl-NL" sz="2800" dirty="0"/>
              <a:t>Heb je specifieke vragen die aan bod moeten komen?</a:t>
            </a:r>
          </a:p>
          <a:p>
            <a:r>
              <a:rPr lang="nl-NL" sz="2800" dirty="0"/>
              <a:t>Maak aantekeningen!!</a:t>
            </a:r>
          </a:p>
          <a:p>
            <a:pPr marL="0" indent="0" algn="l">
              <a:buNone/>
            </a:pPr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16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35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Functielagen </a:t>
            </a:r>
            <a:r>
              <a:rPr lang="nl-NL" dirty="0" err="1"/>
              <a:t>dakbegroeiingssysteem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filterlaag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Voorkomt dichtspoelen van de drainagelaag</a:t>
            </a:r>
          </a:p>
          <a:p>
            <a:r>
              <a:rPr lang="nl-NL" dirty="0" err="1"/>
              <a:t>Doorwortelbaar</a:t>
            </a:r>
            <a:endParaRPr lang="nl-NL" dirty="0"/>
          </a:p>
          <a:p>
            <a:r>
              <a:rPr lang="nl-NL" dirty="0"/>
              <a:t>Géén anti-worteldoek gebruiken!</a:t>
            </a:r>
          </a:p>
          <a:p>
            <a:r>
              <a:rPr lang="nl-NL" dirty="0"/>
              <a:t>Soms als combinatie met drainagelaag</a:t>
            </a:r>
          </a:p>
          <a:p>
            <a:r>
              <a:rPr lang="nl-NL" dirty="0"/>
              <a:t>Niet verticaal toepassen tussen lagen</a:t>
            </a:r>
          </a:p>
          <a:p>
            <a:r>
              <a:rPr lang="nl-NL" dirty="0"/>
              <a:t>Wel opzetten tegen dakrand/opstand</a:t>
            </a:r>
          </a:p>
          <a:p>
            <a:r>
              <a:rPr lang="nl-NL" dirty="0"/>
              <a:t>Overlap 100-200 mm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046" y="3347373"/>
            <a:ext cx="3479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6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79222"/>
            <a:ext cx="4333702" cy="433370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Functielagen </a:t>
            </a:r>
            <a:r>
              <a:rPr lang="nl-NL" dirty="0" err="1"/>
              <a:t>dakbegroeiingssysteem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substraatlaag</a:t>
            </a:r>
            <a:r>
              <a:rPr lang="nl-NL" dirty="0"/>
              <a:t> 1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Waterberging én waterdoorlaatbaarheid</a:t>
            </a:r>
          </a:p>
          <a:p>
            <a:r>
              <a:rPr lang="nl-NL" dirty="0"/>
              <a:t>Samenstelling en laagdikte aanpassen aan beplanting</a:t>
            </a:r>
          </a:p>
          <a:p>
            <a:r>
              <a:rPr lang="nl-NL" dirty="0"/>
              <a:t>Samenstelling ook afhankelijk van max. </a:t>
            </a:r>
            <a:r>
              <a:rPr lang="nl-NL" dirty="0" err="1"/>
              <a:t>daklast</a:t>
            </a:r>
            <a:endParaRPr lang="nl-NL" dirty="0"/>
          </a:p>
          <a:p>
            <a:r>
              <a:rPr lang="nl-NL" dirty="0"/>
              <a:t>Samenstelling </a:t>
            </a:r>
            <a:r>
              <a:rPr lang="nl-NL" dirty="0" err="1"/>
              <a:t>vlgs</a:t>
            </a:r>
            <a:r>
              <a:rPr lang="nl-NL" dirty="0"/>
              <a:t> SBR/FLL richtlijnen</a:t>
            </a:r>
          </a:p>
          <a:p>
            <a:r>
              <a:rPr lang="nl-NL" dirty="0"/>
              <a:t>Steeds vaker lokaal gemengd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41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Functielagen </a:t>
            </a:r>
            <a:r>
              <a:rPr lang="nl-NL" dirty="0" err="1"/>
              <a:t>dakbegroeiingssysteem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substraatlaag</a:t>
            </a:r>
            <a:r>
              <a:rPr lang="nl-NL" dirty="0"/>
              <a:t> 2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Minerale oorsprong</a:t>
            </a:r>
          </a:p>
          <a:p>
            <a:r>
              <a:rPr lang="nl-NL" dirty="0"/>
              <a:t>Gemengd stortgoed</a:t>
            </a:r>
          </a:p>
          <a:p>
            <a:r>
              <a:rPr lang="nl-NL" dirty="0"/>
              <a:t>Substraatplaten !</a:t>
            </a:r>
          </a:p>
          <a:p>
            <a:r>
              <a:rPr lang="nl-NL" dirty="0"/>
              <a:t>Kant-en-klare matten !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40" y="1795464"/>
            <a:ext cx="4146700" cy="36145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40" y="2790204"/>
            <a:ext cx="2889100" cy="36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7" y="-531"/>
            <a:ext cx="9144707" cy="68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5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Functielagen </a:t>
            </a:r>
            <a:r>
              <a:rPr lang="nl-NL" dirty="0" err="1"/>
              <a:t>dakbegroeiingssysteem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substraatlaag</a:t>
            </a:r>
            <a:r>
              <a:rPr lang="nl-NL" dirty="0"/>
              <a:t> 3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Reden ontstaan/toepassing substraten, vanwege: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Gewicht</a:t>
            </a:r>
          </a:p>
          <a:p>
            <a:r>
              <a:rPr lang="nl-NL" dirty="0"/>
              <a:t>Waterdoorlaatbaarheid</a:t>
            </a:r>
          </a:p>
          <a:p>
            <a:r>
              <a:rPr lang="nl-NL" dirty="0"/>
              <a:t>Waterbuffering</a:t>
            </a:r>
          </a:p>
          <a:p>
            <a:r>
              <a:rPr lang="nl-NL" dirty="0"/>
              <a:t>Organische </a:t>
            </a:r>
            <a:r>
              <a:rPr lang="nl-NL" dirty="0" err="1"/>
              <a:t>stof-gehalte</a:t>
            </a:r>
            <a:endParaRPr lang="nl-NL" dirty="0"/>
          </a:p>
          <a:p>
            <a:r>
              <a:rPr lang="nl-NL" dirty="0"/>
              <a:t>Onkruidarm/vrij</a:t>
            </a:r>
          </a:p>
          <a:p>
            <a:r>
              <a:rPr lang="nl-NL" dirty="0"/>
              <a:t>Uitspoeling/dichtslibben</a:t>
            </a:r>
          </a:p>
          <a:p>
            <a:r>
              <a:rPr lang="nl-NL" dirty="0"/>
              <a:t>‘Vaste’ waarden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11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r>
              <a:rPr lang="nl-NL" dirty="0"/>
              <a:t>								 Blazen</a:t>
            </a:r>
            <a:br>
              <a:rPr lang="nl-NL" dirty="0"/>
            </a:br>
            <a:r>
              <a:rPr lang="nl-NL" dirty="0"/>
              <a:t>											    Shovel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02" y="-181555"/>
            <a:ext cx="3848194" cy="513092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801" y="3466795"/>
            <a:ext cx="5081016" cy="381076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192" y="2540000"/>
            <a:ext cx="3268609" cy="435814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801" y="61263"/>
            <a:ext cx="5277150" cy="34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51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						</a:t>
            </a:r>
            <a:r>
              <a:rPr lang="nl-NL" dirty="0" err="1"/>
              <a:t>Bigbags</a:t>
            </a:r>
            <a:r>
              <a:rPr lang="nl-NL" dirty="0"/>
              <a:t>		    </a:t>
            </a:r>
            <a:r>
              <a:rPr lang="nl-NL" dirty="0" err="1"/>
              <a:t>TurboBag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171" y="-377372"/>
            <a:ext cx="3889829" cy="29173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6097"/>
            <a:ext cx="4926614" cy="276813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7656" cy="45760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561" y="2438400"/>
            <a:ext cx="5553439" cy="44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1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						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			</a:t>
            </a:r>
            <a:r>
              <a:rPr lang="nl-NL" dirty="0" err="1"/>
              <a:t>Kubel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dirty="0"/>
              <a:t>		    </a:t>
            </a:r>
            <a:br>
              <a:rPr lang="nl-NL" dirty="0"/>
            </a:br>
            <a:r>
              <a:rPr lang="nl-NL" dirty="0"/>
              <a:t>									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77334" y="2343151"/>
            <a:ext cx="8596668" cy="3880773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pPr lvl="8"/>
            <a:endParaRPr lang="nl-NL" dirty="0"/>
          </a:p>
          <a:p>
            <a:pPr marL="3657600" lvl="8" indent="0">
              <a:buNone/>
            </a:pPr>
            <a:endParaRPr lang="nl-NL" dirty="0"/>
          </a:p>
          <a:p>
            <a:pPr marL="3657600" lvl="8" indent="0">
              <a:buNone/>
            </a:pPr>
            <a:endParaRPr lang="nl-NL" sz="3600" dirty="0">
              <a:solidFill>
                <a:srgbClr val="92D050"/>
              </a:solidFill>
            </a:endParaRPr>
          </a:p>
          <a:p>
            <a:pPr marL="3657600" lvl="8" indent="0">
              <a:buNone/>
            </a:pPr>
            <a:endParaRPr lang="nl-NL" sz="3600" dirty="0">
              <a:solidFill>
                <a:srgbClr val="92D050"/>
              </a:solidFill>
            </a:endParaRPr>
          </a:p>
          <a:p>
            <a:pPr marL="3657600" lvl="8" indent="0">
              <a:buNone/>
            </a:pPr>
            <a:endParaRPr lang="nl-NL" sz="3600" dirty="0">
              <a:solidFill>
                <a:srgbClr val="92D050"/>
              </a:solidFill>
            </a:endParaRPr>
          </a:p>
          <a:p>
            <a:pPr marL="3657600" lvl="8" indent="0">
              <a:buNone/>
            </a:pPr>
            <a:endParaRPr lang="nl-NL" sz="3600" dirty="0">
              <a:solidFill>
                <a:srgbClr val="92D050"/>
              </a:solidFill>
            </a:endParaRPr>
          </a:p>
          <a:p>
            <a:pPr marL="3657600" lvl="8" indent="0">
              <a:buNone/>
            </a:pPr>
            <a:endParaRPr lang="nl-NL" sz="3600" dirty="0">
              <a:solidFill>
                <a:srgbClr val="92D050"/>
              </a:solidFill>
            </a:endParaRPr>
          </a:p>
          <a:p>
            <a:pPr marL="3657600" lvl="8" indent="0">
              <a:buNone/>
            </a:pPr>
            <a:r>
              <a:rPr lang="nl-NL" sz="4200" dirty="0">
                <a:solidFill>
                  <a:srgbClr val="92D050"/>
                </a:solidFill>
              </a:rPr>
              <a:t>Kraancontainer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61978" cy="290921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312" y="1755964"/>
            <a:ext cx="3872647" cy="38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0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Functielagen </a:t>
            </a:r>
            <a:r>
              <a:rPr lang="nl-NL" dirty="0" err="1"/>
              <a:t>dakbegroeiingssysteem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substraatlaag</a:t>
            </a:r>
            <a:r>
              <a:rPr lang="nl-NL" dirty="0"/>
              <a:t> 4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Aandachtspunten bij aanbrengen: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Blazen: blaasverliezen (tot 15%) door slanglengte, max 100 m</a:t>
            </a:r>
          </a:p>
          <a:p>
            <a:r>
              <a:rPr lang="nl-NL" dirty="0"/>
              <a:t>Blazen: 3 man inzetten, 1 aan de uitloop en 2 </a:t>
            </a:r>
            <a:r>
              <a:rPr lang="nl-NL" dirty="0" err="1"/>
              <a:t>tbv</a:t>
            </a:r>
            <a:r>
              <a:rPr lang="nl-NL" dirty="0"/>
              <a:t> egaliseren/slang verleggen</a:t>
            </a:r>
          </a:p>
          <a:p>
            <a:r>
              <a:rPr lang="nl-NL" dirty="0"/>
              <a:t>Let op kwetsbare oppervlakken (ruiten, gevelpanelen, dakranden)</a:t>
            </a:r>
          </a:p>
          <a:p>
            <a:r>
              <a:rPr lang="nl-NL" dirty="0"/>
              <a:t>Legrichting functielagen !</a:t>
            </a:r>
          </a:p>
          <a:p>
            <a:r>
              <a:rPr lang="nl-NL" dirty="0" err="1"/>
              <a:t>Bigbags</a:t>
            </a:r>
            <a:r>
              <a:rPr lang="nl-NL" dirty="0"/>
              <a:t>: let op beschadigingen, voorzichtig losmaken</a:t>
            </a:r>
          </a:p>
          <a:p>
            <a:r>
              <a:rPr lang="nl-NL" dirty="0"/>
              <a:t>Shovel: max. </a:t>
            </a:r>
            <a:r>
              <a:rPr lang="nl-NL" dirty="0" err="1"/>
              <a:t>daklast</a:t>
            </a:r>
            <a:r>
              <a:rPr lang="nl-NL" dirty="0"/>
              <a:t> bepaalt, rijplaten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18" y="1502228"/>
            <a:ext cx="2105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Examenvoorbereiding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chemeClr val="tx1"/>
                </a:solidFill>
              </a:rPr>
              <a:t>Examendocument Daktuin en Gevelgroen van de Stichting Groenkeur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68" y="272937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19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21E6B9-2883-4752-BF61-EF521CB9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Opbrengen substraat in 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47C475F-B20A-4A9F-8535-66F668142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https://www.youtube.com/watch?v=QC4PXkoDfKU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25FDC4F7-29B1-456F-8D6C-5C74D5B1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87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Aanleg vegetatielaag, </a:t>
            </a:r>
            <a:br>
              <a:rPr lang="nl-NL" dirty="0"/>
            </a:br>
            <a:r>
              <a:rPr lang="nl-NL" dirty="0"/>
              <a:t>inzaaien (evt. d.m.v. </a:t>
            </a:r>
            <a:r>
              <a:rPr lang="nl-NL" dirty="0" err="1"/>
              <a:t>hydroseeding</a:t>
            </a:r>
            <a:r>
              <a:rPr lang="nl-NL" dirty="0"/>
              <a:t>)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Kenmerken en aandachtspunten:</a:t>
            </a:r>
          </a:p>
          <a:p>
            <a:r>
              <a:rPr lang="nl-NL" dirty="0"/>
              <a:t>Veel soorten, relatief goedkoop, maatwerk</a:t>
            </a:r>
          </a:p>
          <a:p>
            <a:r>
              <a:rPr lang="nl-NL" dirty="0"/>
              <a:t>(Wind)erosie, vogels, sluiting, dakhelling</a:t>
            </a:r>
          </a:p>
          <a:p>
            <a:r>
              <a:rPr lang="nl-NL" dirty="0"/>
              <a:t>Windrichting, mengen, bemesten, watergeven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657600"/>
            <a:ext cx="3877125" cy="320743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325" y="3650698"/>
            <a:ext cx="4255770" cy="31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75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/>
              <a:t>Aanleg vegetatielaag, </a:t>
            </a:r>
            <a:br>
              <a:rPr lang="nl-NL" sz="4000" dirty="0"/>
            </a:br>
            <a:r>
              <a:rPr lang="nl-NL" sz="4000" dirty="0"/>
              <a:t>inzaai spruiten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Kenmerken en aandachtspunten: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Veel soorten, relatief goedkoop, maatwerk</a:t>
            </a:r>
          </a:p>
          <a:p>
            <a:r>
              <a:rPr lang="nl-NL" dirty="0"/>
              <a:t>(Wind)erosie, vogels, sluiting, dakhelling</a:t>
            </a:r>
          </a:p>
          <a:p>
            <a:r>
              <a:rPr lang="nl-NL" dirty="0"/>
              <a:t>Windrichting, mengen, bemesten, watergeven, broei</a:t>
            </a:r>
          </a:p>
          <a:p>
            <a:r>
              <a:rPr lang="nl-NL" dirty="0"/>
              <a:t>Minimaal 60 g/m2, tot 200 g/m2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170" y="0"/>
            <a:ext cx="4629830" cy="34679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169" y="3467903"/>
            <a:ext cx="4665271" cy="34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4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Aanleg vegetatielaag, </a:t>
            </a:r>
            <a:br>
              <a:rPr lang="nl-NL" dirty="0"/>
            </a:br>
            <a:r>
              <a:rPr lang="nl-NL" dirty="0"/>
              <a:t>aanplant pluggen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Kenmerken en aandachtspunten: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Veel soorten, relatief goedkoop, maatwerk</a:t>
            </a:r>
          </a:p>
          <a:p>
            <a:r>
              <a:rPr lang="nl-NL" dirty="0"/>
              <a:t>(Wind)erosie, vogels, sluiting, dakhelling</a:t>
            </a:r>
          </a:p>
          <a:p>
            <a:r>
              <a:rPr lang="nl-NL" dirty="0"/>
              <a:t>Windrichting, mengen, bemesten, watergeven</a:t>
            </a:r>
          </a:p>
          <a:p>
            <a:r>
              <a:rPr lang="nl-NL" dirty="0"/>
              <a:t>16-25 st/m2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63" y="-106248"/>
            <a:ext cx="6147837" cy="43034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462" y="4100975"/>
            <a:ext cx="7332538" cy="31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56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Aanleg vegetatielaag,</a:t>
            </a:r>
            <a:br>
              <a:rPr lang="nl-NL" dirty="0"/>
            </a:br>
            <a:r>
              <a:rPr lang="nl-NL" dirty="0"/>
              <a:t>vegetatiematten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Kenmerken en aandachtspunten: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(Wind)erosie, direct resultaat, dakhelling</a:t>
            </a:r>
          </a:p>
          <a:p>
            <a:r>
              <a:rPr lang="nl-NL" dirty="0"/>
              <a:t>Zwaar (puntbelasting), verwerking, kosten</a:t>
            </a:r>
          </a:p>
          <a:p>
            <a:r>
              <a:rPr lang="nl-NL" dirty="0"/>
              <a:t>Watergeven, broei, niet uitrekken, bol-rollen, kruisnaden</a:t>
            </a:r>
          </a:p>
          <a:p>
            <a:r>
              <a:rPr lang="nl-NL" dirty="0"/>
              <a:t>Minimaal 6 soorten in mat, bedekking &gt;75%</a:t>
            </a:r>
          </a:p>
          <a:p>
            <a:r>
              <a:rPr lang="nl-NL" dirty="0"/>
              <a:t>Geen ongedierte, goed </a:t>
            </a:r>
            <a:r>
              <a:rPr lang="nl-NL" dirty="0" err="1"/>
              <a:t>doorworteld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48" y="2407643"/>
            <a:ext cx="6667500" cy="4572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029" y="-605630"/>
            <a:ext cx="7620000" cy="42100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029" y="4145581"/>
            <a:ext cx="4232199" cy="28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3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Nabespreken opdracht functielagen </a:t>
            </a:r>
            <a:r>
              <a:rPr lang="nl-NL" dirty="0" err="1"/>
              <a:t>dakbegroeiingssysteem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Welke opbouw? Functies? Keuzes toelichten!</a:t>
            </a:r>
          </a:p>
          <a:p>
            <a:r>
              <a:rPr lang="nl-NL" sz="2400" dirty="0"/>
              <a:t>Volgende keer intensief, hellend en bouwkundige lagen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24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F8A3F22-FC72-4B5A-9261-492767D9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99AE400-C3BC-43F3-8432-834E8063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krijgt via een link het boekje “Dak en gevelgroen” van E. Hop toegestuurd, samen met een set verwerkingsvragen. Maak de vragen als voorbereiding op de volgende les.</a:t>
            </a:r>
          </a:p>
          <a:p>
            <a:endParaRPr lang="nl-NL" dirty="0"/>
          </a:p>
          <a:p>
            <a:r>
              <a:rPr lang="nl-NL" dirty="0" smtClean="0"/>
              <a:t>De volgende keer </a:t>
            </a:r>
            <a:r>
              <a:rPr lang="nl-NL" dirty="0" smtClean="0"/>
              <a:t>gaan </a:t>
            </a:r>
            <a:r>
              <a:rPr lang="nl-NL" dirty="0"/>
              <a:t>we deze vragen nabespreken. Dit helpt je om je op een goede manier voor te bereiden op het </a:t>
            </a:r>
            <a:r>
              <a:rPr lang="nl-NL" dirty="0" err="1"/>
              <a:t>keuzedeelexamen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361D45FF-049A-4B6F-AECB-2015762D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8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Lesonderwerpen (o.b.v. ‘Gevorderde’)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chemeClr val="tx1"/>
                </a:solidFill>
              </a:rPr>
              <a:t>Veiligheid op het dak (deels in de praktijk);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Bouwproces en -fasering;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Bouwkundige onderdelen op dak- en gevelgebied;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Controle tijdens overdracht dak, incl. signaleren en rapporteren afwijkingen;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Materialen, systemen en systeemonderdelen m.b.t. dak- en gevelgroen;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Uitvoeringstechniek en logistiek m.b.t. dak- en gevelgroen;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Verantwoordelijkheid, aansprakelijkheid en communicatie;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Beplanting van dak en gevel;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Examenvoorbereiding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6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lessen keuzedeel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Woensdag 7 februari, 9.20 – 16.00 uur</a:t>
            </a:r>
          </a:p>
          <a:p>
            <a:r>
              <a:rPr lang="nl-NL" sz="2400" dirty="0"/>
              <a:t>Woensdag 21 februari, 9.20 – 16.00 uur</a:t>
            </a:r>
          </a:p>
          <a:p>
            <a:r>
              <a:rPr lang="nl-NL" sz="2400" dirty="0"/>
              <a:t>Woensdag 28 maart, 9.20 – 16.00 uur</a:t>
            </a:r>
          </a:p>
          <a:p>
            <a:r>
              <a:rPr lang="nl-NL" sz="2400" dirty="0"/>
              <a:t>Woensdag 13 juni, 9.20 – 16.00 uur</a:t>
            </a:r>
          </a:p>
          <a:p>
            <a:r>
              <a:rPr lang="nl-NL" sz="2400" dirty="0"/>
              <a:t>Woensdag 20 juni, examen (</a:t>
            </a:r>
            <a:r>
              <a:rPr lang="nl-NL" sz="2400" dirty="0" err="1"/>
              <a:t>ovb</a:t>
            </a:r>
            <a:r>
              <a:rPr lang="nl-NL" sz="2400" dirty="0"/>
              <a:t>) 9.00 – 13.00 uur</a:t>
            </a:r>
          </a:p>
          <a:p>
            <a:endParaRPr lang="nl-NL" sz="24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6999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4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  <p:pic>
        <p:nvPicPr>
          <p:cNvPr id="1026" name="Picture 2" descr="http://www.greenroofs.com/images/content-xiam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9437298" cy="68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8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86533"/>
            <a:ext cx="8596904" cy="5554829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Keuzedeel Dak- en gevelgroen voor niveau 3 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286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7381</TotalTime>
  <Words>1360</Words>
  <Application>Microsoft Office PowerPoint</Application>
  <PresentationFormat>Breedbeeld</PresentationFormat>
  <Paragraphs>267</Paragraphs>
  <Slides>46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1" baseType="lpstr">
      <vt:lpstr>Arial</vt:lpstr>
      <vt:lpstr>Calibri</vt:lpstr>
      <vt:lpstr>Trebuchet MS</vt:lpstr>
      <vt:lpstr>Wingdings 3</vt:lpstr>
      <vt:lpstr>Facet</vt:lpstr>
      <vt:lpstr>PowerPoint-presentatie</vt:lpstr>
      <vt:lpstr>Programma dag 1 9.20 – 16.00</vt:lpstr>
      <vt:lpstr>Wie en wat?</vt:lpstr>
      <vt:lpstr>Examenvoorbereiding</vt:lpstr>
      <vt:lpstr>Lesonderwerpen (o.b.v. ‘Gevorderde’)</vt:lpstr>
      <vt:lpstr>Programma lessen keuzedeel</vt:lpstr>
      <vt:lpstr>PowerPoint-presentatie</vt:lpstr>
      <vt:lpstr>PowerPoint-presentatie</vt:lpstr>
      <vt:lpstr>PowerPoint-presentatie</vt:lpstr>
      <vt:lpstr>De verschillende kleuren en soorten</vt:lpstr>
      <vt:lpstr>De voordelen van groene daken</vt:lpstr>
      <vt:lpstr>PowerPoint-presentatie</vt:lpstr>
      <vt:lpstr>De voordelen van groene daken</vt:lpstr>
      <vt:lpstr>Er zijn ook een paar aandachtspunten te noemen:</vt:lpstr>
      <vt:lpstr>Basiseisen dakbegroeiingssysteem</vt:lpstr>
      <vt:lpstr>Basislagen dakbegroeiingssysteem</vt:lpstr>
      <vt:lpstr>PowerPoint-presentatie</vt:lpstr>
      <vt:lpstr>Combinatielagen</vt:lpstr>
      <vt:lpstr>Systeemleveranciers</vt:lpstr>
      <vt:lpstr>Intensief(daktuin) en extensief (dakbegroeiing)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 laagopbouw</vt:lpstr>
      <vt:lpstr>Functielagen dakbegroeiingssysteem,  beschermlaag</vt:lpstr>
      <vt:lpstr>Functielagen dakbegroeiingssysteem,  drainagelaag</vt:lpstr>
      <vt:lpstr>PowerPoint-presentatie</vt:lpstr>
      <vt:lpstr>Functielagen dakbegroeiingssysteem,  filterlaag</vt:lpstr>
      <vt:lpstr>Functielagen dakbegroeiingssysteem,  substraatlaag 1</vt:lpstr>
      <vt:lpstr>Functielagen dakbegroeiingssysteem,  substraatlaag 2</vt:lpstr>
      <vt:lpstr>PowerPoint-presentatie</vt:lpstr>
      <vt:lpstr>Functielagen dakbegroeiingssysteem,  substraatlaag 3</vt:lpstr>
      <vt:lpstr>         Blazen                Shovel</vt:lpstr>
      <vt:lpstr>      Bigbags      TurboBag</vt:lpstr>
      <vt:lpstr>          Kubel                 </vt:lpstr>
      <vt:lpstr>Functielagen dakbegroeiingssysteem,  substraatlaag 4</vt:lpstr>
      <vt:lpstr>Opbrengen substraat in beeld</vt:lpstr>
      <vt:lpstr>Aanleg vegetatielaag,  inzaaien (evt. d.m.v. hydroseeding) </vt:lpstr>
      <vt:lpstr>Aanleg vegetatielaag,  inzaai spruiten </vt:lpstr>
      <vt:lpstr>Aanleg vegetatielaag,  aanplant pluggen</vt:lpstr>
      <vt:lpstr>Aanleg vegetatielaag, vegetatiematten</vt:lpstr>
      <vt:lpstr>Nabespreken opdracht functielagen dakbegroeiingssysteem </vt:lpstr>
      <vt:lpstr>Huiswerk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Soer</dc:creator>
  <cp:lastModifiedBy>Soer, E.</cp:lastModifiedBy>
  <cp:revision>155</cp:revision>
  <dcterms:created xsi:type="dcterms:W3CDTF">2016-08-23T13:28:40Z</dcterms:created>
  <dcterms:modified xsi:type="dcterms:W3CDTF">2018-07-02T10:45:04Z</dcterms:modified>
</cp:coreProperties>
</file>